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7" r:id="rId2"/>
    <p:sldId id="317" r:id="rId3"/>
    <p:sldId id="318" r:id="rId4"/>
    <p:sldId id="321" r:id="rId5"/>
    <p:sldId id="324" r:id="rId6"/>
    <p:sldId id="322" r:id="rId7"/>
    <p:sldId id="315" r:id="rId8"/>
    <p:sldId id="316" r:id="rId9"/>
    <p:sldId id="325" r:id="rId10"/>
    <p:sldId id="32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9018B-6B2B-4AD9-8133-AE4374F4F8F8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2C003-8488-47B9-A14D-06155C0E8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4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2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2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4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0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6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8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8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2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F706-B075-4D5E-9E40-256A74D2294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5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67EE298-68ED-4C64-90C3-8774841BC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99" y="0"/>
            <a:ext cx="8829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8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95300"/>
            <a:ext cx="8305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2">
            <a:extLst>
              <a:ext uri="{FF2B5EF4-FFF2-40B4-BE49-F238E27FC236}">
                <a16:creationId xmlns="" xmlns:a16="http://schemas.microsoft.com/office/drawing/2014/main" id="{9EED97F5-C794-4D23-A099-D71B5ECA9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648200"/>
            <a:ext cx="1828800" cy="762000"/>
          </a:xfrm>
          <a:prstGeom prst="wedgeRectCallout">
            <a:avLst>
              <a:gd name="adj1" fmla="val -30870"/>
              <a:gd name="adj2" fmla="val -77751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Click to add new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well intervals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="" xmlns:a16="http://schemas.microsoft.com/office/drawing/2014/main" id="{302DCBF5-7164-48F6-A607-E9EA54890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70405"/>
            <a:ext cx="3428999" cy="838200"/>
          </a:xfrm>
          <a:prstGeom prst="wedgeRectCallout">
            <a:avLst>
              <a:gd name="adj1" fmla="val -18969"/>
              <a:gd name="adj2" fmla="val 3822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For each well, you can add any number of “well intervals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”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AutoShape 12">
            <a:extLst>
              <a:ext uri="{FF2B5EF4-FFF2-40B4-BE49-F238E27FC236}">
                <a16:creationId xmlns="" xmlns:a16="http://schemas.microsoft.com/office/drawing/2014/main" id="{9EED97F5-C794-4D23-A099-D71B5ECA9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066800"/>
            <a:ext cx="3886200" cy="762000"/>
          </a:xfrm>
          <a:prstGeom prst="wedgeRectCallout">
            <a:avLst>
              <a:gd name="adj1" fmla="val -32054"/>
              <a:gd name="adj2" fmla="val 82249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Inject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different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fluids, change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pumping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rate, or turn well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on or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off over time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" y="1524000"/>
            <a:ext cx="1143000" cy="35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83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="" xmlns:a16="http://schemas.microsoft.com/office/drawing/2014/main" id="{F3EE32D4-94CA-4371-800A-AAB7C0C74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485775"/>
            <a:ext cx="8286750" cy="5886450"/>
          </a:xfrm>
          <a:prstGeom prst="rect">
            <a:avLst/>
          </a:prstGeom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5486400" y="66675"/>
            <a:ext cx="3505200" cy="838200"/>
          </a:xfrm>
          <a:prstGeom prst="wedgeRectCallout">
            <a:avLst>
              <a:gd name="adj1" fmla="val -47147"/>
              <a:gd name="adj2" fmla="val 4156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Intervals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pane sets the total duration of the simulation.</a:t>
            </a:r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4343400" y="2094233"/>
            <a:ext cx="2743200" cy="990025"/>
          </a:xfrm>
          <a:prstGeom prst="wedgeRectCallout">
            <a:avLst>
              <a:gd name="adj1" fmla="val -27236"/>
              <a:gd name="adj2" fmla="val -819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 Ambient fluid will flow into the domain’s left inlet</a:t>
            </a:r>
            <a:endParaRPr lang="en-US" sz="1800" i="1" baseline="30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2219325" y="2286000"/>
            <a:ext cx="1600200" cy="799813"/>
          </a:xfrm>
          <a:prstGeom prst="wedgeRectCallout">
            <a:avLst>
              <a:gd name="adj1" fmla="val -27236"/>
              <a:gd name="adj2" fmla="val -819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 Simulation lasts 20 years</a:t>
            </a:r>
            <a:endParaRPr lang="en-US" sz="1800" i="1" baseline="30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8ED8148-B217-41D3-90D8-58854258E1B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75658" y="1001486"/>
            <a:ext cx="990600" cy="35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83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="" xmlns:a16="http://schemas.microsoft.com/office/drawing/2014/main" id="{62C1CE57-C7EC-42D0-A2D4-6F91DA49A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485775"/>
            <a:ext cx="8286750" cy="5886450"/>
          </a:xfrm>
          <a:prstGeom prst="rect">
            <a:avLst/>
          </a:prstGeom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6221963" y="82227"/>
            <a:ext cx="2666999" cy="838200"/>
          </a:xfrm>
          <a:prstGeom prst="wedgeRectCallout">
            <a:avLst>
              <a:gd name="adj1" fmla="val -41492"/>
              <a:gd name="adj2" fmla="val 3711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Add any injection fluids on the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Fluids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pane.</a:t>
            </a: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2464060" y="1868352"/>
            <a:ext cx="2362202" cy="419100"/>
          </a:xfrm>
          <a:prstGeom prst="wedgeRectCallout">
            <a:avLst>
              <a:gd name="adj1" fmla="val -63594"/>
              <a:gd name="adj2" fmla="val -30703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sz="1800" i="1" dirty="0">
                <a:latin typeface="Calibri" pitchFamily="34" charset="0"/>
                <a:cs typeface="Calibri" pitchFamily="34" charset="0"/>
              </a:rPr>
              <a:t>ontaminated water</a:t>
            </a:r>
            <a:endParaRPr lang="en-US" sz="1800" i="1" baseline="30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685800" y="5872117"/>
            <a:ext cx="1476376" cy="695325"/>
          </a:xfrm>
          <a:prstGeom prst="wedgeRectCallout">
            <a:avLst>
              <a:gd name="adj1" fmla="val -28756"/>
              <a:gd name="adj2" fmla="val -74539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Click to add a new fluid</a:t>
            </a:r>
            <a:endParaRPr lang="en-US" sz="1800" i="1" baseline="30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1752600" y="1323975"/>
            <a:ext cx="1600200" cy="419100"/>
          </a:xfrm>
          <a:prstGeom prst="wedgeRectCallout">
            <a:avLst>
              <a:gd name="adj1" fmla="val -68721"/>
              <a:gd name="adj2" fmla="val 28388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 Clean water</a:t>
            </a:r>
            <a:endParaRPr lang="en-US" sz="1800" i="1" baseline="30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1F8CFAE-8170-48A7-8DCB-0894CB5953F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68760" y="1001486"/>
            <a:ext cx="990600" cy="35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66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="" xmlns:a16="http://schemas.microsoft.com/office/drawing/2014/main" id="{B3B10922-643E-43A6-8BDB-7FF8A8FF9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490537"/>
            <a:ext cx="8286750" cy="5876925"/>
          </a:xfrm>
          <a:prstGeom prst="rect">
            <a:avLst/>
          </a:prstGeom>
        </p:spPr>
      </p:pic>
      <p:sp>
        <p:nvSpPr>
          <p:cNvPr id="14" name="AutoShape 12">
            <a:extLst>
              <a:ext uri="{FF2B5EF4-FFF2-40B4-BE49-F238E27FC236}">
                <a16:creationId xmlns="" xmlns:a16="http://schemas.microsoft.com/office/drawing/2014/main" id="{2C4FB437-5336-4BAC-8DB9-44CE09CE5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2" y="474306"/>
            <a:ext cx="1371600" cy="727917"/>
          </a:xfrm>
          <a:prstGeom prst="wedgeRectCallout">
            <a:avLst>
              <a:gd name="adj1" fmla="val -1669"/>
              <a:gd name="adj2" fmla="val 10052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 Click to expand view</a:t>
            </a:r>
            <a:endParaRPr lang="en-US" sz="1800" i="1" baseline="30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AutoShape 3">
            <a:extLst>
              <a:ext uri="{FF2B5EF4-FFF2-40B4-BE49-F238E27FC236}">
                <a16:creationId xmlns="" xmlns:a16="http://schemas.microsoft.com/office/drawing/2014/main" id="{302DCBF5-7164-48F6-A607-E9EA54890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70405"/>
            <a:ext cx="5029199" cy="838200"/>
          </a:xfrm>
          <a:prstGeom prst="wedgeRectCallout">
            <a:avLst>
              <a:gd name="adj1" fmla="val -18969"/>
              <a:gd name="adj2" fmla="val 3822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Use the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Wells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pane to set the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name, location, chemistry(s),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and flow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rate(s)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of wells.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FF2DE42-A63C-482B-B8B9-B3085497C32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905500" y="1006226"/>
            <a:ext cx="990600" cy="351155"/>
          </a:xfrm>
          <a:prstGeom prst="rect">
            <a:avLst/>
          </a:prstGeom>
        </p:spPr>
      </p:pic>
      <p:sp>
        <p:nvSpPr>
          <p:cNvPr id="18" name="AutoShape 12">
            <a:extLst>
              <a:ext uri="{FF2B5EF4-FFF2-40B4-BE49-F238E27FC236}">
                <a16:creationId xmlns="" xmlns:a16="http://schemas.microsoft.com/office/drawing/2014/main" id="{29A11666-3573-436E-93FE-47B17AC1F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985474"/>
            <a:ext cx="1564145" cy="727917"/>
          </a:xfrm>
          <a:prstGeom prst="wedgeRectCallout">
            <a:avLst>
              <a:gd name="adj1" fmla="val -30141"/>
              <a:gd name="adj2" fmla="val -80049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 Click 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en-US" sz="1800" i="1" dirty="0">
                <a:latin typeface="Calibri" pitchFamily="34" charset="0"/>
                <a:cs typeface="Calibri" pitchFamily="34" charset="0"/>
              </a:rPr>
              <a:t>create a new well</a:t>
            </a:r>
            <a:endParaRPr lang="en-US" sz="1800" i="1" baseline="30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25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87E4C817-1473-4762-8881-C62407FE3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490537"/>
            <a:ext cx="8286750" cy="5876925"/>
          </a:xfrm>
          <a:prstGeom prst="rect">
            <a:avLst/>
          </a:prstGeom>
        </p:spPr>
      </p:pic>
      <p:sp>
        <p:nvSpPr>
          <p:cNvPr id="6" name="AutoShape 12">
            <a:extLst>
              <a:ext uri="{FF2B5EF4-FFF2-40B4-BE49-F238E27FC236}">
                <a16:creationId xmlns="" xmlns:a16="http://schemas.microsoft.com/office/drawing/2014/main" id="{394E4AEA-07EE-42E5-A4FB-A72DE717D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021" y="2461924"/>
            <a:ext cx="2126019" cy="990025"/>
          </a:xfrm>
          <a:prstGeom prst="wedgeRectCallout">
            <a:avLst>
              <a:gd name="adj1" fmla="val -30820"/>
              <a:gd name="adj2" fmla="val -82929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Well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“</a:t>
            </a:r>
            <a:r>
              <a:rPr lang="en-US" sz="1800" i="1" dirty="0">
                <a:latin typeface="Calibri" pitchFamily="34" charset="0"/>
                <a:cs typeface="Calibri" pitchFamily="34" charset="0"/>
              </a:rPr>
              <a:t>leak_1” injects contaminated fluid for first 10 years</a:t>
            </a:r>
            <a:endParaRPr lang="en-US" sz="1800" i="1" baseline="30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AutoShape 12">
            <a:extLst>
              <a:ext uri="{FF2B5EF4-FFF2-40B4-BE49-F238E27FC236}">
                <a16:creationId xmlns="" xmlns:a16="http://schemas.microsoft.com/office/drawing/2014/main" id="{CD7D63E7-946F-4232-A252-5361D2EC9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066800"/>
            <a:ext cx="1524000" cy="414461"/>
          </a:xfrm>
          <a:prstGeom prst="wedgeRectCallout">
            <a:avLst>
              <a:gd name="adj1" fmla="val -31707"/>
              <a:gd name="adj2" fmla="val 84243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 XY position</a:t>
            </a:r>
            <a:endParaRPr lang="en-US" sz="1800" i="1" baseline="30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AutoShape 12">
            <a:extLst>
              <a:ext uri="{FF2B5EF4-FFF2-40B4-BE49-F238E27FC236}">
                <a16:creationId xmlns="" xmlns:a16="http://schemas.microsoft.com/office/drawing/2014/main" id="{F6B273CF-F223-43D8-BBAA-7BB9B21A1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772" y="2636532"/>
            <a:ext cx="1943102" cy="727917"/>
          </a:xfrm>
          <a:prstGeom prst="wedgeRectCallout">
            <a:avLst>
              <a:gd name="adj1" fmla="val -30141"/>
              <a:gd name="adj2" fmla="val -80049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 Positive rate indicates injection</a:t>
            </a:r>
            <a:endParaRPr lang="en-US" sz="1800" i="1" baseline="30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utoShape 12">
            <a:extLst>
              <a:ext uri="{FF2B5EF4-FFF2-40B4-BE49-F238E27FC236}">
                <a16:creationId xmlns="" xmlns:a16="http://schemas.microsoft.com/office/drawing/2014/main" id="{634E94A1-A9D4-447A-BE82-8700F5079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233468"/>
            <a:ext cx="1638303" cy="495013"/>
          </a:xfrm>
          <a:prstGeom prst="wedgeRectCallout">
            <a:avLst>
              <a:gd name="adj1" fmla="val -100455"/>
              <a:gd name="adj2" fmla="val -6709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 Injection fluid</a:t>
            </a:r>
            <a:endParaRPr lang="en-US" sz="1800" i="1" baseline="30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533400" y="1481261"/>
            <a:ext cx="990600" cy="35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12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90E9BEFD-D80A-4241-AD58-7429C7245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490537"/>
            <a:ext cx="8286750" cy="5876925"/>
          </a:xfrm>
          <a:prstGeom prst="rect">
            <a:avLst/>
          </a:prstGeom>
        </p:spPr>
      </p:pic>
      <p:sp>
        <p:nvSpPr>
          <p:cNvPr id="3" name="AutoShape 12"/>
          <p:cNvSpPr>
            <a:spLocks noChangeArrowheads="1"/>
          </p:cNvSpPr>
          <p:nvPr/>
        </p:nvSpPr>
        <p:spPr bwMode="auto">
          <a:xfrm>
            <a:off x="4243873" y="3200400"/>
            <a:ext cx="2514600" cy="990025"/>
          </a:xfrm>
          <a:prstGeom prst="wedgeRectCallout">
            <a:avLst>
              <a:gd name="adj1" fmla="val -33930"/>
              <a:gd name="adj2" fmla="val -77984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Well “extract” produces water after 10 years</a:t>
            </a:r>
            <a:endParaRPr lang="en-US" sz="1800" i="1" baseline="30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1147763" y="3428999"/>
            <a:ext cx="2514600" cy="1066801"/>
          </a:xfrm>
          <a:prstGeom prst="wedgeRectCallout">
            <a:avLst>
              <a:gd name="adj1" fmla="val 25580"/>
              <a:gd name="adj2" fmla="val -68673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 Negative rate indicates withdrawal (no need to specify injection fluid)</a:t>
            </a:r>
            <a:endParaRPr lang="en-US" sz="1800" i="1" baseline="30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33400" y="2286000"/>
            <a:ext cx="990600" cy="35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88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995C329D-67B9-4BCC-98E3-E5892A928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" y="533400"/>
            <a:ext cx="7839075" cy="5791200"/>
          </a:xfrm>
          <a:prstGeom prst="rect">
            <a:avLst/>
          </a:prstGeom>
        </p:spPr>
      </p:pic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152400" y="1066800"/>
            <a:ext cx="3200400" cy="1003570"/>
          </a:xfrm>
          <a:prstGeom prst="wedgeRectCallout">
            <a:avLst>
              <a:gd name="adj1" fmla="val 40943"/>
              <a:gd name="adj2" fmla="val 76066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 err="1">
                <a:latin typeface="Calibri" pitchFamily="34" charset="0"/>
                <a:cs typeface="Calibri" pitchFamily="34" charset="0"/>
              </a:rPr>
              <a:t>Pb</a:t>
            </a:r>
            <a:r>
              <a:rPr lang="en-US" i="1" baseline="30000" dirty="0">
                <a:latin typeface="Calibri" pitchFamily="34" charset="0"/>
                <a:cs typeface="Calibri" pitchFamily="34" charset="0"/>
              </a:rPr>
              <a:t>++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 contaminated water enters the domain through three point sources (injection wells). </a:t>
            </a:r>
            <a:endParaRPr lang="en-US" sz="1800" i="1" baseline="30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6324600" y="4724400"/>
            <a:ext cx="2514600" cy="685800"/>
          </a:xfrm>
          <a:prstGeom prst="wedgeRectCallout">
            <a:avLst>
              <a:gd name="adj1" fmla="val -51876"/>
              <a:gd name="adj2" fmla="val -71555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latin typeface="Calibri" pitchFamily="34" charset="0"/>
                <a:cs typeface="Calibri" pitchFamily="34" charset="0"/>
              </a:rPr>
              <a:t>Contour lines represent hydraulic potential. </a:t>
            </a:r>
            <a:endParaRPr lang="en-US" sz="1800" i="1" baseline="30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778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66746A64-94B8-4867-9CC4-D080EC343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" y="533400"/>
            <a:ext cx="7839075" cy="5791200"/>
          </a:xfrm>
          <a:prstGeom prst="rect">
            <a:avLst/>
          </a:prstGeom>
        </p:spPr>
      </p:pic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6400800" y="2667000"/>
            <a:ext cx="2281238" cy="1003570"/>
          </a:xfrm>
          <a:prstGeom prst="wedgeRectCallout">
            <a:avLst>
              <a:gd name="adj1" fmla="val -63405"/>
              <a:gd name="adj2" fmla="val 22916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latin typeface="Calibri" pitchFamily="34" charset="0"/>
                <a:cs typeface="Calibri" pitchFamily="34" charset="0"/>
              </a:rPr>
              <a:t>Production well draws contaminated fluid out of the aquifer.</a:t>
            </a:r>
            <a:endParaRPr lang="en-US" sz="1800" i="1" baseline="30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08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="" xmlns:a16="http://schemas.microsoft.com/office/drawing/2014/main" id="{E4B4568F-242E-46C0-9A1A-01634BFA1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490537"/>
            <a:ext cx="8286750" cy="5876925"/>
          </a:xfrm>
          <a:prstGeom prst="rect">
            <a:avLst/>
          </a:prstGeom>
        </p:spPr>
      </p:pic>
      <p:sp>
        <p:nvSpPr>
          <p:cNvPr id="2" name="AutoShape 12">
            <a:extLst>
              <a:ext uri="{FF2B5EF4-FFF2-40B4-BE49-F238E27FC236}">
                <a16:creationId xmlns="" xmlns:a16="http://schemas.microsoft.com/office/drawing/2014/main" id="{9EED97F5-C794-4D23-A099-D71B5ECA9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238374"/>
            <a:ext cx="4114800" cy="657226"/>
          </a:xfrm>
          <a:prstGeom prst="wedgeRectCallout">
            <a:avLst>
              <a:gd name="adj1" fmla="val -36990"/>
              <a:gd name="adj2" fmla="val 99061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For the “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recirculator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” well, reinject whatever comes out of the 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“extract</a:t>
            </a:r>
            <a:r>
              <a:rPr lang="en-US" sz="1800" i="1" dirty="0">
                <a:latin typeface="Calibri" pitchFamily="34" charset="0"/>
                <a:cs typeface="Calibri" pitchFamily="34" charset="0"/>
              </a:rPr>
              <a:t>” well</a:t>
            </a:r>
            <a:endParaRPr lang="en-US" sz="1800" i="1" baseline="30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" y="2575242"/>
            <a:ext cx="990600" cy="351155"/>
          </a:xfrm>
          <a:prstGeom prst="rect">
            <a:avLst/>
          </a:prstGeom>
        </p:spPr>
      </p:pic>
      <p:sp>
        <p:nvSpPr>
          <p:cNvPr id="5" name="AutoShape 3">
            <a:extLst>
              <a:ext uri="{FF2B5EF4-FFF2-40B4-BE49-F238E27FC236}">
                <a16:creationId xmlns="" xmlns:a16="http://schemas.microsoft.com/office/drawing/2014/main" id="{302DCBF5-7164-48F6-A607-E9EA54890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70405"/>
            <a:ext cx="6476999" cy="838200"/>
          </a:xfrm>
          <a:prstGeom prst="wedgeRectCallout">
            <a:avLst>
              <a:gd name="adj1" fmla="val -18969"/>
              <a:gd name="adj2" fmla="val 3822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As an alternative to setting injection fluid chemistry, you can recirculate the fluid produced from any extraction well.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705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3110</TotalTime>
  <Words>230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bfarrell</dc:creator>
  <cp:lastModifiedBy>bfarrell</cp:lastModifiedBy>
  <cp:revision>86</cp:revision>
  <dcterms:created xsi:type="dcterms:W3CDTF">2013-10-01T15:24:04Z</dcterms:created>
  <dcterms:modified xsi:type="dcterms:W3CDTF">2019-10-17T16:15:21Z</dcterms:modified>
</cp:coreProperties>
</file>