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9" r:id="rId2"/>
    <p:sldId id="310" r:id="rId3"/>
    <p:sldId id="295" r:id="rId4"/>
    <p:sldId id="308" r:id="rId5"/>
    <p:sldId id="296" r:id="rId6"/>
    <p:sldId id="30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31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9018B-6B2B-4AD9-8133-AE4374F4F8F8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72C003-8488-47B9-A14D-06155C0E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241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27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95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23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45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02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86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8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82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1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E8F706-B075-4D5E-9E40-256A74D2294F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26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8F706-B075-4D5E-9E40-256A74D2294F}" type="datetimeFigureOut">
              <a:rPr lang="en-US" smtClean="0"/>
              <a:t>8/16/2019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CEBF8-ED54-4C1E-AFD9-E9F911A5F6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758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66DC0931-35E3-47C6-919C-0351FD56DB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70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7569D629-3685-4716-8348-4C4646171C0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4057"/>
          <a:stretch/>
        </p:blipFill>
        <p:spPr>
          <a:xfrm>
            <a:off x="747712" y="576262"/>
            <a:ext cx="7648575" cy="909639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D7882AFB-099C-41BD-83C8-58120E392F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812" y="3057525"/>
            <a:ext cx="5305425" cy="2876550"/>
          </a:xfrm>
          <a:prstGeom prst="rect">
            <a:avLst/>
          </a:prstGeom>
        </p:spPr>
      </p:pic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447798" y="1295400"/>
            <a:ext cx="2286000" cy="838200"/>
          </a:xfrm>
          <a:prstGeom prst="wedgeRectCallout">
            <a:avLst>
              <a:gd name="adj1" fmla="val -30298"/>
              <a:gd name="adj2" fmla="val -8122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b="1" dirty="0" err="1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Config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→</a:t>
            </a:r>
          </a:p>
          <a:p>
            <a:pPr algn="ctr">
              <a:defRPr/>
            </a:pP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Redox couples…</a:t>
            </a:r>
          </a:p>
        </p:txBody>
      </p:sp>
      <p:sp>
        <p:nvSpPr>
          <p:cNvPr id="5" name="Bent Arrow 4"/>
          <p:cNvSpPr/>
          <p:nvPr/>
        </p:nvSpPr>
        <p:spPr>
          <a:xfrm rot="5400000">
            <a:off x="3733799" y="1676400"/>
            <a:ext cx="1676400" cy="1371601"/>
          </a:xfrm>
          <a:prstGeom prst="bentArrow">
            <a:avLst>
              <a:gd name="adj1" fmla="val 24225"/>
              <a:gd name="adj2" fmla="val 24645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4933950" y="4524375"/>
            <a:ext cx="4067783" cy="847724"/>
          </a:xfrm>
          <a:prstGeom prst="wedgeRectCallout">
            <a:avLst>
              <a:gd name="adj1" fmla="val -32373"/>
              <a:gd name="adj2" fmla="val -79143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800" i="1" dirty="0">
                <a:latin typeface="Calibri" pitchFamily="34" charset="0"/>
                <a:cs typeface="Calibri" pitchFamily="34" charset="0"/>
              </a:rPr>
              <a:t> Decouple reaction between acetate and inorganic carbon to enable disequilibrium</a:t>
            </a:r>
            <a:endParaRPr lang="en-US" sz="1800" i="1" baseline="30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705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87BE03F0-C0BE-42AC-9DC4-A5521981F3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2" y="576262"/>
            <a:ext cx="7648575" cy="570547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647700" y="11049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371600" y="132608"/>
            <a:ext cx="3505200" cy="781792"/>
          </a:xfrm>
          <a:prstGeom prst="wedgeRectCallout">
            <a:avLst>
              <a:gd name="adj1" fmla="val -44765"/>
              <a:gd name="adj2" fmla="val 9635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Set the initial fluid composition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Basis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6324600" y="1828800"/>
            <a:ext cx="2590802" cy="1109663"/>
          </a:xfrm>
          <a:prstGeom prst="wedgeRectCallout">
            <a:avLst>
              <a:gd name="adj1" fmla="val -64883"/>
              <a:gd name="adj2" fmla="val -3259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Fluid contains CH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COO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 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substrate, is in contact with the atmosphere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5414962" y="4419600"/>
            <a:ext cx="3195637" cy="457200"/>
          </a:xfrm>
          <a:prstGeom prst="wedgeRectCallout">
            <a:avLst>
              <a:gd name="adj1" fmla="val -62915"/>
              <a:gd name="adj2" fmla="val -26802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the simulation’s duration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224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3AD1B19D-2C3B-4E09-81E1-6ACFC5F904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2" y="576262"/>
            <a:ext cx="7648575" cy="570547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47800" y="1133475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76400" y="132608"/>
            <a:ext cx="44196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Buffer oxidation state and set up a kinetic rate law on the </a:t>
            </a:r>
            <a:r>
              <a:rPr lang="en-US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Reactants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pane.</a:t>
            </a: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833438" y="3043979"/>
            <a:ext cx="2057399" cy="685800"/>
          </a:xfrm>
          <a:prstGeom prst="wedgeRectCallout">
            <a:avLst>
              <a:gd name="adj1" fmla="val -27111"/>
              <a:gd name="adj2" fmla="val -19605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Kinetic → </a:t>
            </a:r>
          </a:p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Redox reaction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804863" y="2257425"/>
            <a:ext cx="2338387" cy="685800"/>
          </a:xfrm>
          <a:prstGeom prst="wedgeRectCallout">
            <a:avLst>
              <a:gd name="adj1" fmla="val -30078"/>
              <a:gd name="adj2" fmla="val -115438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b="1" i="1" dirty="0">
                <a:latin typeface="Calibri" pitchFamily="34" charset="0"/>
                <a:cs typeface="Calibri" pitchFamily="34" charset="0"/>
              </a:rPr>
              <a:t>add → Fixed → Aqueous… → O2(</a:t>
            </a:r>
            <a:r>
              <a:rPr lang="en-US" b="1" i="1" dirty="0" err="1">
                <a:latin typeface="Calibri" pitchFamily="34" charset="0"/>
                <a:cs typeface="Calibri" pitchFamily="34" charset="0"/>
              </a:rPr>
              <a:t>aq</a:t>
            </a:r>
            <a:r>
              <a:rPr lang="en-US" b="1" i="1" dirty="0">
                <a:latin typeface="Calibri" pitchFamily="34" charset="0"/>
                <a:cs typeface="Calibri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5808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B5816F15-6BFF-44B8-BDF9-E0688714FD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712" y="576262"/>
            <a:ext cx="7648575" cy="5705475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1466850" y="1104900"/>
            <a:ext cx="1066800" cy="287745"/>
          </a:xfrm>
          <a:prstGeom prst="ellipse">
            <a:avLst/>
          </a:prstGeom>
          <a:noFill/>
          <a:ln w="317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981200" y="132608"/>
            <a:ext cx="1981200" cy="781792"/>
          </a:xfrm>
          <a:prstGeom prst="wedgeRectCallout">
            <a:avLst>
              <a:gd name="adj1" fmla="val -34248"/>
              <a:gd name="adj2" fmla="val 9051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1438" tIns="45718" rIns="91438" bIns="45718" anchor="ctr"/>
          <a:lstStyle/>
          <a:p>
            <a:pPr algn="ctr">
              <a:defRPr/>
            </a:pP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Supply kinetic parameters</a:t>
            </a: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3943350" y="1392645"/>
            <a:ext cx="1524000" cy="646702"/>
          </a:xfrm>
          <a:prstGeom prst="wedgeRectCallout">
            <a:avLst>
              <a:gd name="adj1" fmla="val -31515"/>
              <a:gd name="adj2" fmla="val 7952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Type out redox reaction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3124200" y="4818655"/>
            <a:ext cx="3581400" cy="1048746"/>
          </a:xfrm>
          <a:prstGeom prst="wedgeRectCallout">
            <a:avLst>
              <a:gd name="adj1" fmla="val -31401"/>
              <a:gd name="adj2" fmla="val -9929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Set enzyme function to “on” and enter rate constant, half-saturation constant, and enzyme concentration</a:t>
            </a:r>
            <a:endParaRPr lang="en-US" i="1" baseline="30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AutoShape 12"/>
          <p:cNvSpPr>
            <a:spLocks noChangeArrowheads="1"/>
          </p:cNvSpPr>
          <p:nvPr/>
        </p:nvSpPr>
        <p:spPr bwMode="auto">
          <a:xfrm>
            <a:off x="28575" y="457199"/>
            <a:ext cx="1524000" cy="914401"/>
          </a:xfrm>
          <a:prstGeom prst="wedgeRectCallout">
            <a:avLst>
              <a:gd name="adj1" fmla="val 37344"/>
              <a:gd name="adj2" fmla="val 83434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Oxidation state buffered to initial value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65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07191FC6-E14B-492A-8026-9492031525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87" y="576262"/>
            <a:ext cx="7667625" cy="5705475"/>
          </a:xfrm>
          <a:prstGeom prst="rect">
            <a:avLst/>
          </a:prstGeom>
        </p:spPr>
      </p:pic>
      <p:sp>
        <p:nvSpPr>
          <p:cNvPr id="4" name="AutoShape 12"/>
          <p:cNvSpPr>
            <a:spLocks noChangeArrowheads="1"/>
          </p:cNvSpPr>
          <p:nvPr/>
        </p:nvSpPr>
        <p:spPr bwMode="auto">
          <a:xfrm>
            <a:off x="4038600" y="4191000"/>
            <a:ext cx="2209800" cy="762000"/>
          </a:xfrm>
          <a:prstGeom prst="wedgeRectCallout">
            <a:avLst>
              <a:gd name="adj1" fmla="val -80159"/>
              <a:gd name="adj2" fmla="val 33616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i="1" dirty="0">
                <a:latin typeface="Calibri" pitchFamily="34" charset="0"/>
                <a:cs typeface="Calibri" pitchFamily="34" charset="0"/>
              </a:rPr>
              <a:t>CH</a:t>
            </a:r>
            <a:r>
              <a:rPr lang="en-US" i="1" baseline="-25000" dirty="0">
                <a:latin typeface="Calibri" pitchFamily="34" charset="0"/>
                <a:cs typeface="Calibri" pitchFamily="34" charset="0"/>
              </a:rPr>
              <a:t>3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COO</a:t>
            </a:r>
            <a:r>
              <a:rPr lang="en-US" i="1" baseline="30000" dirty="0">
                <a:latin typeface="Calibri" pitchFamily="34" charset="0"/>
                <a:cs typeface="Calibri" pitchFamily="34" charset="0"/>
              </a:rPr>
              <a:t>−</a:t>
            </a:r>
            <a:r>
              <a:rPr lang="en-US" i="1" dirty="0">
                <a:latin typeface="Calibri" pitchFamily="34" charset="0"/>
                <a:cs typeface="Calibri" pitchFamily="34" charset="0"/>
              </a:rPr>
              <a:t> is consumed within an hour</a:t>
            </a:r>
            <a:endParaRPr lang="en-US" i="1" baseline="-250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76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743</TotalTime>
  <Words>112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bfarrell</dc:creator>
  <cp:lastModifiedBy>Jia Wang</cp:lastModifiedBy>
  <cp:revision>73</cp:revision>
  <dcterms:created xsi:type="dcterms:W3CDTF">2013-10-01T15:24:04Z</dcterms:created>
  <dcterms:modified xsi:type="dcterms:W3CDTF">2019-08-16T18:38:20Z</dcterms:modified>
</cp:coreProperties>
</file>